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xml" ContentType="application/inkml+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4.xml" ContentType="application/inkml+xml"/>
  <Override PartName="/ppt/ink/ink5.xml" ContentType="application/inkml+xml"/>
  <Override PartName="/ppt/notesSlides/notesSlide19.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0"/>
  </p:notesMasterIdLst>
  <p:handoutMasterIdLst>
    <p:handoutMasterId r:id="rId41"/>
  </p:handoutMasterIdLst>
  <p:sldIdLst>
    <p:sldId id="1777" r:id="rId2"/>
    <p:sldId id="1774" r:id="rId3"/>
    <p:sldId id="1776" r:id="rId4"/>
    <p:sldId id="1778" r:id="rId5"/>
    <p:sldId id="1779" r:id="rId6"/>
    <p:sldId id="1780" r:id="rId7"/>
    <p:sldId id="1781" r:id="rId8"/>
    <p:sldId id="1782" r:id="rId9"/>
    <p:sldId id="1783" r:id="rId10"/>
    <p:sldId id="1784" r:id="rId11"/>
    <p:sldId id="1785" r:id="rId12"/>
    <p:sldId id="1786" r:id="rId13"/>
    <p:sldId id="1787" r:id="rId14"/>
    <p:sldId id="1788" r:id="rId15"/>
    <p:sldId id="1789" r:id="rId16"/>
    <p:sldId id="1790" r:id="rId17"/>
    <p:sldId id="1791" r:id="rId18"/>
    <p:sldId id="1792" r:id="rId19"/>
    <p:sldId id="1793" r:id="rId20"/>
    <p:sldId id="1794" r:id="rId21"/>
    <p:sldId id="1795" r:id="rId22"/>
    <p:sldId id="1796" r:id="rId23"/>
    <p:sldId id="1797" r:id="rId24"/>
    <p:sldId id="1798" r:id="rId25"/>
    <p:sldId id="1799" r:id="rId26"/>
    <p:sldId id="1800" r:id="rId27"/>
    <p:sldId id="1801" r:id="rId28"/>
    <p:sldId id="1802" r:id="rId29"/>
    <p:sldId id="1803" r:id="rId30"/>
    <p:sldId id="1804" r:id="rId31"/>
    <p:sldId id="1805" r:id="rId32"/>
    <p:sldId id="1806" r:id="rId33"/>
    <p:sldId id="1807" r:id="rId34"/>
    <p:sldId id="1809" r:id="rId35"/>
    <p:sldId id="1810" r:id="rId36"/>
    <p:sldId id="1808" r:id="rId37"/>
    <p:sldId id="1811" r:id="rId38"/>
    <p:sldId id="1812" r:id="rId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0" autoAdjust="0"/>
    <p:restoredTop sz="88324" autoAdjust="0"/>
  </p:normalViewPr>
  <p:slideViewPr>
    <p:cSldViewPr>
      <p:cViewPr>
        <p:scale>
          <a:sx n="125" d="100"/>
          <a:sy n="125" d="100"/>
        </p:scale>
        <p:origin x="1240" y="-40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2/25/19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2"/>
    </inkml:context>
    <inkml:brush xml:id="br0">
      <inkml:brushProperty name="width" value="0.05292" units="cm"/>
      <inkml:brushProperty name="height" value="0.05292" units="cm"/>
      <inkml:brushProperty name="color" value="#FF0000"/>
    </inkml:brush>
  </inkml:definitions>
  <inkml:trace contextRef="#ctx0" brushRef="#br0">8818 8644 7569,'-8'-2'1829,"4"-2"-1739,2 2 0,-2-1 0,0 11 0,-1 6 0,1 7-6,0 6 0,-5 6 0,3 6 0,0 2 0,-1 1 0,1 4 1,-1 1-1,1 2 0,0 2-70,3 2 1,1-2-1,2-1 1,0-3 0,0-1-131,0 1 0,0-3 0,0 3 0,0 0 0,2-1 0,1 3 0,3-1 151,1 0 0,-4-1 0,3 3 0,-2-2 1,2 2-1,1-1 46,4-1 1,-4 1 0,0-7 0,1-2-1,-1-1-73,3-2 0,0-7 0,1 0 0,-3-6 0,3-3-30,0-2 0,-2-2 0,0-3 0,1-1 109,2 0 0,-3-4 0,-2-1 0,0 1 1,-1 0 106,0 0 0,-2-1 0,-2 6 1,1-1-37,1 0 1,0-4 0,-2-2 17,2-1 0,-1-2 0,6-4-75,1 0 0,2 0 0,1 0 0,0 0 0,0 0 10,1 0 1,0 0-1,2 0 1,2 0 0,-2 0-1,-2 0-40,0 0 0,-1 0 0,0 0 0,0 0 0,2 0 0,1 0 0,1 0 41,-1 0 1,5 2-1,-1 1 1,2 1-1,0-1-103,2-2 0,1-1 0,1 0 0,2 0 0,1 0 0,2 0 0,-1 0-40,2 0 1,-4 0-1,3-1 1,-3-2 98,-2-1 1,0-1 0,1 5 0,0 0 0,3 0-1,0 0 16,0 0 1,-1 0-1,0 0 1,3 0-1,2-1 1,3-4-143,1-3 1,1-6 0,1-2 0,-1-1 0,2-1 0,1 1-7,2-1 0,0-4 0,-4 5 0,-2 2 0,-2 5 0,-1 4 0,0 2 109,-1-1 1,-2 2 0,-6 6 0,-1 3 0,-1 1-12,-2 4 1,-2-1 0,4 0 0,-4-3 0,0 1 0,1-2 0,2-1-243,2-2 1,-1-3-1,0-4 1,4-5 0,0-1 152,0 1 0,3-2 0,-1 2 0,-1-3 1,-1 0 117,-1 4 1,-1 2-1,-1 6 1,-2 0 0,-2 0-1,-2 0 9,-3 0 1,-2 0 0,-1 1-1,1 2 1,-1 3 0,0 0 0,0 1-233,0 0 1,0-4-1,1 2 1,-1-4-87,0-1 0,-4 0 1,-1 0 831,3 0-223,-5 0 0,-1 2 0,-5 2-200,0 5-311,-5-3 1,3-2 0,-2-8 221,2-5 0,2-3 1,0-1-1,0-2 0,0-1 1,0-3 61,0-1 0,-1 2 0,-2-2 1,-2-1-1,3 1 0,0-3-44,2-2 0,-4-2 1,-1 1-1,2-2 0,2-1 1,1-3-117,0-2 1,-4-5 0,-1-6-1,2-2 1,2-3 0,1-3 56,0-4 1,0 3 0,0-3 0,0 3 0,0 3 0,0 1 0,0 4 23,0 0 1,0 7 0,0 5 0,0 2 0,-2 3 0,-2 1 24,-5 2 0,2-1 1,-2 1-1,0 0 0,1-1-155,-1 1 0,4 0 1,-2 0-1,1-1 0,2-1-94,-2-2 1,5 2-1,-4-3 1,4 2 0,1 0-1,0-3 50,0-2 0,0 5 0,0-3 0,0 1 1,0 0-1,0 2 0,0 1 136,0 2 1,-2 1-1,-2 2 1,-4 2-1,0 2 1,0 3 60,3 1 0,-6 2 0,3 0 0,-4 0-48,-1 0 0,4 0 0,2 0 0,1-1-106,3 1 0,-3 0 0,2 0 0,-1 0 140,-1 0 1,3 4 0,-5 2 0,-3 1 0,0 3 0,-4 1-9,-2 2 1,-2 0 0,-5 0 0,2 0 0,-1 2 0,-1 1-39,2 1 1,-2 5-1,3-3 1,1 0-1,1 1 1,0 0 0,-3 2-27,-3-2 0,-3 5 0,-1-3 0,-3 2 53,-2 3 0,-1-1 0,-5 0 0,1 0 0,-1 0 0,1 0 11,0 0 0,3-4 1,3-1-1,1-1 0,1-1 1,0 0-76,1-4 1,-6 0 0,4-2 0,0 0 0,-2 0-1,2 0 54,0 0 0,-3 0 1,3 0-1,0 0 1,-1 1-1,3 2 3,-2 2 0,2 9 1,-3-1-1,-1 4 0,2 0-158,0 1 1,-5 5 0,2-1 0,-1 1-1,0-1 1,4-4-296,0-4 1,4 0 0,-4-1 0,0 0 0,-3 0 0,-2 0 0,-1 0-826,-1 1 1,8-1-1,-5 0 1238,2 0 0,0 0 0,-5 0 0</inkml:trace>
  <inkml:trace contextRef="#ctx0" brushRef="#br0" timeOffset="1">10186 9762 7569,'-13'0'127,"0"-6"0,0-3 0,0-3 1,0 1-1,-1 1 0,1 2 0,-1 2 1,-3 2-1,-2 0 0,0-1 0,-1 2 1,0 2-1,-2 1 0,0 0 129,0 0 1,0 0 0,-3 0 0,2 1 0,2 2 0,1 3 0,1 3-299,0 5 0,-3 1 0,4 7 0,1 1 0,-1 4 0,-1 3 1,0 6-34,0 2 0,0 1 0,4 0 1,1 2-1,2 2 0,2 1 61,2-2 1,3-1 0,6-3 0,3-1 0,5-4-9,3-1 1,3-1-1,2-5 1,5-1-1,3-1 1,3-4 22,2-1 0,4-6 0,6-6 1,-2-1-1,0-3 21,1-1 0,-4-8 0,6-4 0,-6-6 0,-3-6 0,-2-5 77,-3-3 1,0-1 0,-2-7-1,-2-4 1,-3-4 0,-1-5 47,-2-5 0,-4 2 0,-3-3 0,-3 5 1,-1 2-1,-3 3 40,-2 2 1,-1 1 0,0 6-1,-1 2 1,-2 2 0,-3 3-44,-1 6 0,-2 1 0,-4 6 0,0 3 1,-2 5-262,-2 6 1,1 2-1,-5 4 1,1 2-1,-1 6 1,-2 5-178,-2 3 0,-6 5 1,0-1-1,2 3 1,0 2-1,-2 3 110,-4 0 0,3 6 0,1-4 1,5 0-1,3 1 0,2 0 189,2-1 0,0 4 1,3-1-1,-2 3 1,4 2 36,4-1 0,-1 5 0,7 0 0,1 0 0,2-2 0,1 1-96,0-1 0,1-10 0,5 5 0,6-5 0,4-3-28,0-4 0,3 0 1,0-9-1,1-3 0,4-4 1,1-3 119,1-3 0,0-2 1,2-2-1,1-4 0,3-5 1,1-6 116,-1-6 1,3-4 0,-3-5 0,0-4 0,0-3 0,-4-2 44,-5 1 0,1-6 0,-7-2 1,0-1-1,-3 1 0,-2 2-45,-3 2 1,1-2 0,-6 1 0,-1 2 0,-1 1 0,-4 1-16,-2 1 0,1 5 1,-6 3-1,-1 5 0,-3 4 1,-3 5-123,-2 2 0,-4 3 0,3 4 0,-1 3 0,-4 5 1,-2 5-372,-5 3 1,2 4-1,-6 3 1,0 2-1,0 4 1,1 1 107,2 0 0,-3-1 1,4 6-1,2-1 1,1 0-1,2 2 202,-1 3 1,5-3 0,2 4 0,1-2 0,3 1 0,1 0 156,2 1 0,6-3 0,2 5 1,4 0-1,1-1 0,0 4-126,0 1 0,6 0 1,4-2-1,6-2 1,6-2-55,3-3 1,3 2-1,1-5 1,5-5-1,2-5 15,5-3 1,6-6-1,-2-4 1,2-4 0,1-5-1,-1-3 136,-3-6 0,-3 2 1,-3-4-1,-3 1 0,-4-2 1,-4-4 65,0-3 0,-5-1 0,-2-2 0,-1-2 0,-4-5 0,-3-2 22,-4 2 0,-3-7 0,2 1 0,-1-3 0,-3-3 0,-3 0-25,-5-3 1,-2 5 0,-6 0 0,-2 1 0,-1 2-1,-1 4-45,1 5 0,-3 1 0,0 2 1,0 0-1,-2 4 0,2 3-107,0 1 0,0 6 0,3-2 0,-2 3 0,1 4 0,-1 1-228,1 1 0,-7 7 0,2 2 0,-2 8 1,-3 6-1,1 5-46,0 3 0,-2 10 0,-1-4 0,-2 4 0,0 6 0,0 5 179,1 5 1,-5 3-1,4 3 1,3 2-1,5 2 1,7-1 137,5-3 0,6 6 0,5-9 0,1 1 1,5-4-1,7-4-248,8-6 0,9-5 0,7-8 0,5-3 209,6-4 0,9-4 0,3-1 0</inkml:trace>
  <inkml:trace contextRef="#ctx0" brushRef="#br0" timeOffset="2">7278 8262 7569,'-13'-13'97,"0"0"1,-2 1-1,-1 2 1,-2 2 0,1 3-1,-2 0 1,-3 1-1,-5-1 1,-3 3 0,-5 2-1,-3 2 1,-2 4-1,1 2 1,-1 0-6,1 0 1,-5 3 0,0 0 0,0 3 0,0 5 0,0 2-83,2 2 0,-3 3 0,1 4 0,1 2 0,4 0 0,4 2 0,4-1 102,3 4 1,3 1 0,2 3 0,3 3 0,1 4 0,2 4-51,3 5 1,1 3-1,1 8 1,2 0-1,2 2 1,3-1-140,2-2 1,3-2 0,4-2 0,6-2 0,6 0-34,6-1 1,8-1 0,0-8 0,2-3 0,3-4 137,5-3 1,2-3-1,-1-3 1,2-6 0,2-5-1,2-8 36,3-6 1,5-4 0,2-9 0,-1-6 0,-1-10 0,1-9-2,1-7 1,-26 12-1,-1-2 1,-1-1-1,-1-2 1,1-1 0,-2-2-1,0-2 1,-1-1-1,-2-2 1,0-1-32,-1-2 0,-2 0 0,-3 0 0,-1-1 0,-1 2 0,-2-1 0,1 0 0,-2 0 0,0 1 0,-1-1 0,0-1 0,-2-1-11,0 1 0,-2 0 0,-3 0 0,0 0 0,-1 0 0,-1 1 0,0-1 0,0 1 0,-1-1 0,-1 1-83,0-1 0,-1 1 1,-2 0-1,-1 0 1,-1 2-1,-1 0 0,-7-32 1,-3 6-1,-2 8 1,-5 5 112,-3 6 1,-1 9 0,-2 6 0,-3 6 62,-4 5 1,-3 3 0,-1 4 0,-1 2 0,1 5 0,1 2-69,3 2 1,-3 0 0,4 2 0,-1 2-1,1 5 1,1 4-212,-1 4 1,-1 4 0,-5 5 0,1 3 0,-1 4 0,1 5-53,-1 2 1,1 6 0,0 11 0,-1 4 0,20-29 0,1 1 191,-1-1 1,0 1-1,2 1 1,1 1 0,0 0-1,0 0 1,1 2-1,0-1 1,1 1 0,1-1-1,0 2 1,2 0 0,0 1-1,2 0 56,0 0 0,2-1 1,-5 34-1,3 1 0,2 0 1,3-3-44,2-2 0,1 3 0,4-8 0,1-2 1,2-2-1,3-8 20,2-6 1,2-4-1,1-3 1,0-3-1,2-5 67,2-7 1,-1 0-1,6-5 1,3-2 0,4-1-1,6-4 5,3-2 0,12-3 0,4-9 1,5-4-1,2-8 0,2-4-77,3-4 1,-8-4 0,10-3-1,-35 13 1,1-1 0,0-2 0,1 0-1,-2-1 1,1 0-17,-2 0 0,-1-2 0,1-4 0,-1-2 1,-2 1-1,-1-1 0,-1-2 0,0-1 0,-2 0 1,-1-1-27,-1 0 1,-2 0 0,0 0-1,-2-1 1,-1-1 0,-1 0-1,-1-2 1,-1-1 0,-2-1-1,0-1 1,-2-1 0,-2 0-1,-1 0 1,-2-1 103,-3 1 0,-1 0 0,-1-1 0,-2-1 0,0 2 0,-2 0 0,-1 2 0,-2-1 0,-1 3 0,-1 0 0,-11-33 129,-1 5 0,-2 5 0,-5 9 0,0 4-234,-4 8 1,2 5 0,-6 10 0,-2 2 0,-1 6 0,0 5-564,3 7 0,-2 2 0,7 2 603,0 0 0,-3 12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2/25/19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834742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2/25/19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2/25/19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2/25/19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2/25/19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2/25/19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2/25/19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customXml" Target="../ink/ink1.xml"/><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customXml" Target="../ink/ink2.xm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customXml" Target="../ink/ink3.xm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emf"/></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customXml" Target="../ink/ink4.xm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5.xm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customXml" Target="../ink/ink6.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228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12727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2"/>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 xmlns:a16="http://schemas.microsoft.com/office/drawing/2014/main" id="{1CA56D93-30C1-8C4C-8A7C-D40112327FB5}"/>
                  </a:ext>
                </a:extLst>
              </p14:cNvPr>
              <p14:cNvContentPartPr/>
              <p14:nvPr/>
            </p14:nvContentPartPr>
            <p14:xfrm>
              <a:off x="2217240" y="2884320"/>
              <a:ext cx="1895400" cy="942840"/>
            </p14:xfrm>
          </p:contentPart>
        </mc:Choice>
        <mc:Fallback>
          <p:pic>
            <p:nvPicPr>
              <p:cNvPr id="5" name="Ink 4">
                <a:extLst>
                  <a:ext uri="{FF2B5EF4-FFF2-40B4-BE49-F238E27FC236}">
                    <a16:creationId xmlns="" xmlns:a16="http://schemas.microsoft.com/office/drawing/2014/main" xmlns:p14="http://schemas.microsoft.com/office/powerpoint/2010/main" id="{1CA56D93-30C1-8C4C-8A7C-D40112327FB5}"/>
                  </a:ext>
                </a:extLst>
              </p:cNvPr>
              <p:cNvPicPr/>
              <p:nvPr/>
            </p:nvPicPr>
            <p:blipFill>
              <a:blip r:embed="rId5"/>
              <a:stretch>
                <a:fillRect/>
              </a:stretch>
            </p:blipFill>
            <p:spPr>
              <a:xfrm>
                <a:off x="2207880" y="2874960"/>
                <a:ext cx="1914120" cy="961560"/>
              </a:xfrm>
              <a:prstGeom prst="rect">
                <a:avLst/>
              </a:prstGeom>
            </p:spPr>
          </p:pic>
        </mc:Fallback>
      </mc:AlternateContent>
    </p:spTree>
    <p:extLst>
      <p:ext uri="{BB962C8B-B14F-4D97-AF65-F5344CB8AC3E}">
        <p14:creationId xmlns:p14="http://schemas.microsoft.com/office/powerpoint/2010/main" val="134307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convex. </a:t>
            </a:r>
          </a:p>
          <a:p>
            <a:r>
              <a:rPr lang="en-US" sz="2400" dirty="0"/>
              <a:t>A convex function has just one minimum,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90500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CA376E2-1136-ED4B-AFB2-7D19E39FDBEB}"/>
                  </a:ext>
                </a:extLst>
              </p14:cNvPr>
              <p14:cNvContentPartPr/>
              <p14:nvPr/>
            </p14:nvContentPartPr>
            <p14:xfrm>
              <a:off x="189972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189036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err="1"/>
              <a:t>diensions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914400" y="2667000"/>
            <a:ext cx="7664116" cy="533400"/>
          </a:xfrm>
          <a:prstGeom prst="rect">
            <a:avLst/>
          </a:prstGeom>
        </p:spPr>
      </p:pic>
      <p:pic>
        <p:nvPicPr>
          <p:cNvPr id="5" name="Picture 4"/>
          <p:cNvPicPr>
            <a:picLocks noChangeAspect="1"/>
          </p:cNvPicPr>
          <p:nvPr/>
        </p:nvPicPr>
        <p:blipFill>
          <a:blip r:embed="rId3"/>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5"/>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err="1"/>
              <a:t>indiviidual</a:t>
            </a:r>
            <a:r>
              <a:rPr lang="en-US" dirty="0"/>
              <a:t> gradients: </a:t>
            </a:r>
          </a:p>
        </p:txBody>
      </p:sp>
      <p:pic>
        <p:nvPicPr>
          <p:cNvPr id="6" name="Picture 5"/>
          <p:cNvPicPr>
            <a:picLocks noChangeAspect="1"/>
          </p:cNvPicPr>
          <p:nvPr/>
        </p:nvPicPr>
        <p:blipFill>
          <a:blip r:embed="rId2"/>
          <a:stretch>
            <a:fillRect/>
          </a:stretch>
        </p:blipFill>
        <p:spPr>
          <a:xfrm>
            <a:off x="609600" y="2667000"/>
            <a:ext cx="8255000" cy="812800"/>
          </a:xfrm>
          <a:prstGeom prst="rect">
            <a:avLst/>
          </a:prstGeom>
        </p:spPr>
      </p:pic>
      <p:pic>
        <p:nvPicPr>
          <p:cNvPr id="7" name="Picture 6"/>
          <p:cNvPicPr>
            <a:picLocks noChangeAspect="1"/>
          </p:cNvPicPr>
          <p:nvPr/>
        </p:nvPicPr>
        <p:blipFill>
          <a:blip r:embed="rId3"/>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221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features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yes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no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37378</TotalTime>
  <Words>3962</Words>
  <Application>Microsoft Macintosh PowerPoint</Application>
  <PresentationFormat>On-screen Show (4:3)</PresentationFormat>
  <Paragraphs>440</Paragraphs>
  <Slides>38</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Calibri Light</vt:lpstr>
      <vt:lpstr>Cambria Math</vt:lpstr>
      <vt:lpstr>Mangal</vt:lpstr>
      <vt:lpstr>Times</vt:lpstr>
      <vt:lpstr>Retrospect</vt:lpstr>
      <vt:lpstr>Logistic Regression</vt:lpstr>
      <vt:lpstr>PowerPoint Presentation</vt:lpstr>
      <vt:lpstr>Recap: How to learn word2vec (skip-gram) embeddings</vt:lpstr>
      <vt:lpstr>Classifier components</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Loss on all training examples</vt:lpstr>
      <vt:lpstr>Average Loss</vt:lpstr>
      <vt:lpstr>Finding good parameters </vt:lpstr>
      <vt:lpstr>Gradient descent</vt:lpstr>
      <vt:lpstr>Global v. Local Minimums </vt:lpstr>
      <vt:lpstr>Iteratively find minimum</vt:lpstr>
      <vt:lpstr>How much should we update the parameter by?</vt:lpstr>
      <vt:lpstr>Many diensions</vt:lpstr>
      <vt:lpstr>Updating each dimension wi</vt:lpstr>
      <vt:lpstr>The Gradient </vt:lpstr>
      <vt:lpstr>The Gradient </vt:lpstr>
      <vt:lpstr>Stochastic gradient descent algorithm </vt:lpstr>
      <vt:lpstr>Worked example</vt:lpstr>
      <vt:lpstr>Neural Networks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1776</cp:revision>
  <cp:lastPrinted>2019-02-19T16:16:59Z</cp:lastPrinted>
  <dcterms:created xsi:type="dcterms:W3CDTF">2009-06-12T17:14:38Z</dcterms:created>
  <dcterms:modified xsi:type="dcterms:W3CDTF">2019-02-26T19:56:38Z</dcterms:modified>
</cp:coreProperties>
</file>